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0" r:id="rId4"/>
    <p:sldId id="269" r:id="rId5"/>
    <p:sldId id="268" r:id="rId6"/>
    <p:sldId id="263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D30"/>
    <a:srgbClr val="4C1334"/>
    <a:srgbClr val="8E0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45"/>
  </p:normalViewPr>
  <p:slideViewPr>
    <p:cSldViewPr snapToGrid="0" snapToObjects="1">
      <p:cViewPr varScale="1">
        <p:scale>
          <a:sx n="90" d="100"/>
          <a:sy n="90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189C-ABA5-1843-9F6A-B778338ED29A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3D3DD-EF2A-3841-9C25-CAB023F9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3D3DD-EF2A-3841-9C25-CAB023F96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objects </a:t>
            </a:r>
            <a:r>
              <a:rPr lang="en-US" dirty="0" err="1"/>
              <a:t>reionized</a:t>
            </a:r>
            <a:r>
              <a:rPr lang="en-US" dirty="0"/>
              <a:t> and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3D3DD-EF2A-3841-9C25-CAB023F96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5AF6-06EF-5347-B203-C9E9E064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441D5-B04B-0747-9045-433271F02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9877-0CAB-C14D-80D1-41C6FABE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76A62-4461-A442-80C0-BEBC9A1C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DF77-BCF9-1642-BE8E-B4555E8F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4A04-2206-2B45-9964-D226FA63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69C00-8533-ED4E-8ECE-10469900B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7AD7-E083-8846-83B0-D067985F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393A-25F5-E141-9D0F-F14468D3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4601-5F3D-A94A-A723-67731C6C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89A82-FEA3-A140-A4F5-431956D76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68A3-3457-894F-9B7B-EDCA4F43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D9E7D-18E5-E047-B606-3F1707B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ED122-E067-624B-BA83-8735A726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2D66-0E47-A54C-94C9-4F447ED7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37AD-FD5E-004D-94D3-352AF4D8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64E3-D205-5149-88AB-4B6F6E95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5001-37FA-6642-B766-27671C66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B837-DEF3-B643-8495-4AE54BA3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FB48-671A-1544-8503-4DD02A12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DDBB-D3F1-C549-9CAA-A8B94B93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CD-642E-9F40-B1CD-0203595E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DFB5-EA13-A943-B075-9B5D61F6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8258-B8C7-174C-8D04-77E36EAD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D5D-3841-2A48-9B61-3811306A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7428-627C-2D4C-A58C-5C74284E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42CD-A6A2-7540-AF60-00C4DE6FC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E8EE3-F8BC-AA42-B073-E63331774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3542B-7BA9-1541-8366-6080E640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06B3-739E-1544-888A-54A777DF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C3D1A-F77A-4844-86AE-5C0E20B2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B5DE-7A65-184E-8EC9-585F07A7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31CEC-D7F0-7C4B-BEE2-DB90FC6A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ECD2E-478F-9B49-85E5-B553C102F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6EE63-0DB4-D340-A69F-F4DF04CA6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78DB3-ED42-9E41-8E06-3C75FE789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8511D-1783-6D4C-9108-38587B8F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2A4A4-FE39-1A46-A2F3-E1CDBD91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88638-A564-A04D-8F40-7B411828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ED55-E014-2D40-B4E3-90D325C7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8CE8D-CFAE-514C-969B-8AB8F8F6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B1F2C-8D16-E543-A947-456FCA4A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159BE-A245-A044-A18F-C9EE1897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C9A00-488D-7E40-B39D-F5509189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F09AC-848D-494A-97AF-F6F6B57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F150-F5AA-B647-A565-87E1730D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8131-BBDE-2542-A4EA-F9DB2B2B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3D98-781A-6440-805D-4DC0AD89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50523-C8DF-8C4D-93CA-6C120FA5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B19D7-6840-5E49-B5C7-FAEECFE6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B222C-FF0A-FD48-B406-1386681E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BECAD-5DCA-5244-B5FD-EFCC03C5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AA51-4B84-9642-8A64-3C4BAB19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8F742-1E96-7349-BB6A-F94C212C5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97D9-985D-4C4D-8831-90FE115F1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71A54-7C3A-1346-BBBD-EDF01E2C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F9D1-824F-AF4E-BDA2-F181545E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07A59-518F-FC42-AB05-BFD13FA9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8333-89BB-5142-863D-95F60263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854D3-9487-5347-B3BC-719707E1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B917-C88D-F045-BB56-9258E3A5F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BD40-56EC-2442-89D8-D5B41A784450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094A-2C93-8547-9537-87D9FA65D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DC34-A330-2444-9A0B-29C7495F6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4E6F-8C05-E74F-9D2F-078C73B7B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D23C6C10-D561-8347-9A0E-E7FDC7952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4BC30-1FFA-CB42-AB83-5982BC113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" y="913046"/>
            <a:ext cx="7008680" cy="1897596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latin typeface="Helvetica" pitchFamily="2" charset="0"/>
              </a:rPr>
              <a:t>Characterizing High [OIII]/[OII] Galaxies for LyC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ECDBC-6814-9B46-9384-FC25C0DC2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308" y="3357067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Alex Blanche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Mentors: Dr. Brent Smith, Dr. Rogier Windhorst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footer space grant.tif">
            <a:extLst>
              <a:ext uri="{FF2B5EF4-FFF2-40B4-BE49-F238E27FC236}">
                <a16:creationId xmlns:a16="http://schemas.microsoft.com/office/drawing/2014/main" id="{158C9B12-F555-7B49-9DBF-7E8128A8D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8"/>
          <a:stretch/>
        </p:blipFill>
        <p:spPr>
          <a:xfrm>
            <a:off x="6619" y="5964174"/>
            <a:ext cx="3514025" cy="916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B7485-8718-DD47-88F4-0825014C511E}"/>
              </a:ext>
            </a:extLst>
          </p:cNvPr>
          <p:cNvSpPr txBox="1"/>
          <p:nvPr/>
        </p:nvSpPr>
        <p:spPr>
          <a:xfrm>
            <a:off x="481029" y="4742107"/>
            <a:ext cx="356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Arizona Space Grant Symposium</a:t>
            </a:r>
          </a:p>
          <a:p>
            <a:r>
              <a:rPr lang="en-US" dirty="0">
                <a:latin typeface="Helvetica" pitchFamily="2" charset="0"/>
              </a:rPr>
              <a:t>April 23</a:t>
            </a:r>
            <a:r>
              <a:rPr lang="en-US" baseline="30000" dirty="0">
                <a:latin typeface="Helvetica" pitchFamily="2" charset="0"/>
              </a:rPr>
              <a:t>th</a:t>
            </a:r>
            <a:r>
              <a:rPr lang="en-US" dirty="0">
                <a:latin typeface="Helvetica" pitchFamily="2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80048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6CC57-5098-9441-B492-87BB80B3319B}"/>
              </a:ext>
            </a:extLst>
          </p:cNvPr>
          <p:cNvSpPr txBox="1">
            <a:spLocks/>
          </p:cNvSpPr>
          <p:nvPr/>
        </p:nvSpPr>
        <p:spPr>
          <a:xfrm>
            <a:off x="339659" y="775801"/>
            <a:ext cx="5613745" cy="981300"/>
          </a:xfrm>
          <a:prstGeom prst="rect">
            <a:avLst/>
          </a:prstGeom>
          <a:solidFill>
            <a:srgbClr val="4C133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latin typeface="Helvetica" pitchFamily="2" charset="0"/>
              </a:rPr>
              <a:t>Background</a:t>
            </a:r>
            <a:endParaRPr lang="en-US" sz="4000" dirty="0">
              <a:latin typeface="Helvetica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82B298-3A17-2E46-B232-115949F4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82" y="1866822"/>
            <a:ext cx="5103204" cy="39001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Helvetica" pitchFamily="2" charset="0"/>
                <a:cs typeface="Arial" panose="020B0604020202020204" pitchFamily="34" charset="0"/>
              </a:rPr>
              <a:t>The Universe is </a:t>
            </a:r>
            <a:r>
              <a:rPr lang="en-US" sz="24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rPr>
              <a:t>ionized</a:t>
            </a:r>
          </a:p>
          <a:p>
            <a:pPr lvl="1"/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The inter-galactic medium (IGM) is composed of low-density, ionized hydrogen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rPr>
              <a:t>Lyman Continuum photons</a:t>
            </a:r>
            <a:r>
              <a:rPr lang="en-US" sz="2400" dirty="0">
                <a:latin typeface="Helvetica" pitchFamily="2" charset="0"/>
                <a:cs typeface="Arial" panose="020B0604020202020204" pitchFamily="34" charset="0"/>
              </a:rPr>
              <a:t> (LyC)</a:t>
            </a:r>
          </a:p>
          <a:p>
            <a:pPr lvl="1"/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Enough energy to ionize Hydrogen. </a:t>
            </a:r>
          </a:p>
          <a:p>
            <a:r>
              <a:rPr lang="en-US" sz="1800" dirty="0">
                <a:latin typeface="Helvetica" pitchFamily="2" charset="0"/>
                <a:cs typeface="Arial" panose="020B0604020202020204" pitchFamily="34" charset="0"/>
              </a:rPr>
              <a:t>Galaxies that have strong [OIII] and [OII] emission lines </a:t>
            </a:r>
            <a:r>
              <a:rPr lang="en-US" sz="18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rPr>
              <a:t>frequently emit LyC </a:t>
            </a:r>
            <a:r>
              <a:rPr lang="en-US" sz="1800" dirty="0">
                <a:latin typeface="Helvetica" pitchFamily="2" charset="0"/>
                <a:cs typeface="Arial" panose="020B0604020202020204" pitchFamily="34" charset="0"/>
              </a:rPr>
              <a:t>compared to other galaxies (Fletcher et al. 2018)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AA3F70DA-8D38-B54C-A62D-3E2A6C28D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  <p:pic>
        <p:nvPicPr>
          <p:cNvPr id="10" name="Picture 9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CFB5F91A-94A3-BC46-8ACB-BBBA60270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34A5-3C34-9240-BACE-54CE3304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1144698"/>
          </a:xfrm>
          <a:solidFill>
            <a:srgbClr val="4C133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CC65-1C26-554C-A8A8-5BE796E6B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1416"/>
            <a:ext cx="5181600" cy="4351338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Categorize and 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</a:rPr>
              <a:t>identify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[OIII]/[OII] galaxies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Identify additional spectra needed to measure LyC emissions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Fit [OIII]/[OII] lines in order to calculate 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</a:rPr>
              <a:t>line flux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DD3BE-6BD3-F541-8E76-76E71DF4F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797"/>
            <a:ext cx="5181600" cy="435133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Redshift between </a:t>
            </a: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2.30 &lt; z &lt; 4.30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Initial</a:t>
            </a: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 700+ </a:t>
            </a:r>
            <a:r>
              <a:rPr lang="en-US" sz="2400" dirty="0">
                <a:solidFill>
                  <a:srgbClr val="EC7D30"/>
                </a:solidFill>
                <a:latin typeface="Helvetica" pitchFamily="2" charset="0"/>
              </a:rPr>
              <a:t>spectra</a:t>
            </a: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from GOODS-N field</a:t>
            </a:r>
            <a:endParaRPr lang="en-US" sz="2400" dirty="0">
              <a:solidFill>
                <a:schemeClr val="accent2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Final</a:t>
            </a: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 23 spectra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 with strong [OIII] or [OII] lines</a:t>
            </a:r>
          </a:p>
          <a:p>
            <a:endParaRPr lang="en-US" sz="1600" dirty="0"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2E806A-3635-9244-B0EF-AA715F6B32C9}"/>
              </a:ext>
            </a:extLst>
          </p:cNvPr>
          <p:cNvSpPr txBox="1">
            <a:spLocks/>
          </p:cNvSpPr>
          <p:nvPr/>
        </p:nvSpPr>
        <p:spPr>
          <a:xfrm>
            <a:off x="6172200" y="361656"/>
            <a:ext cx="5105400" cy="1144698"/>
          </a:xfrm>
          <a:prstGeom prst="rect">
            <a:avLst/>
          </a:prstGeom>
          <a:solidFill>
            <a:srgbClr val="4C133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Data Set</a:t>
            </a:r>
          </a:p>
        </p:txBody>
      </p:sp>
      <p:pic>
        <p:nvPicPr>
          <p:cNvPr id="8" name="Picture 7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071F884A-8339-2D4E-9C44-C4FD56705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63E1BE8-4BD3-4E4B-A11D-2E77BC90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356733"/>
            <a:ext cx="10515600" cy="1135972"/>
          </a:xfrm>
          <a:solidFill>
            <a:srgbClr val="4C133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Helvetica" pitchFamily="2" charset="0"/>
              </a:rPr>
              <a:t>Data and Methods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42A71C-F6C8-1C4F-81AC-7377079C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0581" y="1926197"/>
            <a:ext cx="5353652" cy="4015239"/>
          </a:xfrm>
          <a:prstGeom prst="rect">
            <a:avLst/>
          </a:prstGeom>
        </p:spPr>
      </p:pic>
      <p:pic>
        <p:nvPicPr>
          <p:cNvPr id="7" name="Picture 6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45557B21-E29C-3540-B200-3D7C81F91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871A7-EB64-A44C-BA1F-ED46DDE92D80}"/>
              </a:ext>
            </a:extLst>
          </p:cNvPr>
          <p:cNvSpPr txBox="1"/>
          <p:nvPr/>
        </p:nvSpPr>
        <p:spPr>
          <a:xfrm>
            <a:off x="6843613" y="1982790"/>
            <a:ext cx="4772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Line fluxes calculated by integrating over line fits found using a </a:t>
            </a:r>
            <a:r>
              <a:rPr lang="en-US" sz="2400" dirty="0">
                <a:solidFill>
                  <a:srgbClr val="EC7D30"/>
                </a:solidFill>
              </a:rPr>
              <a:t>Gauss–Hermite quadrature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Line fit was based on redshift value (z)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Stronger peaks, well defined from noise showed better line fits and therefore more accurate line fluxes.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F78CD-5770-A948-AE1D-9C0685FC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827" y="1311706"/>
            <a:ext cx="5469200" cy="41019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73316-6AFC-FA49-B2D2-91FB8D330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265973" y="1324406"/>
            <a:ext cx="5469200" cy="4101900"/>
          </a:xfrm>
        </p:spPr>
      </p:pic>
      <p:pic>
        <p:nvPicPr>
          <p:cNvPr id="6" name="Picture 5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226DC1E8-07C0-C141-B0C6-5B0998B6B8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5FE37-67A2-E840-A700-7FC355390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74912"/>
            <a:ext cx="12192000" cy="41081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67870-7B28-644E-A61E-C7A5A1CAE27B}"/>
              </a:ext>
            </a:extLst>
          </p:cNvPr>
          <p:cNvSpPr txBox="1"/>
          <p:nvPr/>
        </p:nvSpPr>
        <p:spPr>
          <a:xfrm>
            <a:off x="11114761" y="6581001"/>
            <a:ext cx="2154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Credit: NAOJ</a:t>
            </a:r>
          </a:p>
        </p:txBody>
      </p:sp>
      <p:pic>
        <p:nvPicPr>
          <p:cNvPr id="8" name="Picture 7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228BB30A-BBC5-5B43-A61B-B7E20C3B87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001B5B-5834-F44A-9654-99E089FB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380447"/>
            <a:ext cx="11301412" cy="1185862"/>
          </a:xfrm>
          <a:solidFill>
            <a:srgbClr val="4C1334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Future 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11A0D-82A1-A34D-AA70-62F6140A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347"/>
            <a:ext cx="6322454" cy="422265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Measuring LyC from the </a:t>
            </a: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HST UV 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images and spectra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Stack image cutouts from strong and weak [OIII]/[OII] galaxies</a:t>
            </a:r>
          </a:p>
        </p:txBody>
      </p:sp>
      <p:pic>
        <p:nvPicPr>
          <p:cNvPr id="4" name="Picture 3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A2572ECF-269B-BF47-A085-FACC76964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" y="5941436"/>
            <a:ext cx="580998" cy="813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0A9826-D7D3-A640-BD91-E38E3AEB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55706" y="1699935"/>
            <a:ext cx="419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90EF-D035-F94B-85F5-9185A81B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Helvetica" pitchFamily="2" charset="0"/>
              </a:rPr>
              <a:t>Thank You</a:t>
            </a:r>
            <a:br>
              <a:rPr lang="en-US" sz="115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Special thanks to my mentors </a:t>
            </a:r>
            <a:br>
              <a:rPr lang="en-US" sz="2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Dr. Smith and Dr. Windhorst and </a:t>
            </a:r>
            <a:br>
              <a:rPr lang="en-US" sz="2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to the UVCANDELS team</a:t>
            </a:r>
            <a:endParaRPr lang="en-US" sz="11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 descr="footer space grant.tif">
            <a:extLst>
              <a:ext uri="{FF2B5EF4-FFF2-40B4-BE49-F238E27FC236}">
                <a16:creationId xmlns:a16="http://schemas.microsoft.com/office/drawing/2014/main" id="{08D6B949-15BF-984A-BCDC-22E84CA4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8"/>
          <a:stretch/>
        </p:blipFill>
        <p:spPr>
          <a:xfrm>
            <a:off x="6619" y="5964174"/>
            <a:ext cx="3514025" cy="9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253</Words>
  <Application>Microsoft Macintosh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Characterizing High [OIII]/[OII] Galaxies for LyC Study</vt:lpstr>
      <vt:lpstr>PowerPoint Presentation</vt:lpstr>
      <vt:lpstr>Purpose</vt:lpstr>
      <vt:lpstr>Data and Methods</vt:lpstr>
      <vt:lpstr>PowerPoint Presentation</vt:lpstr>
      <vt:lpstr>PowerPoint Presentation</vt:lpstr>
      <vt:lpstr>Future Work</vt:lpstr>
      <vt:lpstr>Thank You Special thanks to my mentors  Dr. Smith and Dr. Windhorst and  to the UVCANDELS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High [OIII]/[OII] and High [OIII] Galaxies to Further LyC Study</dc:title>
  <dc:creator>Alex Blanche (Student)</dc:creator>
  <cp:lastModifiedBy>Alex Blanche (Student)</cp:lastModifiedBy>
  <cp:revision>25</cp:revision>
  <dcterms:created xsi:type="dcterms:W3CDTF">2021-04-02T05:16:13Z</dcterms:created>
  <dcterms:modified xsi:type="dcterms:W3CDTF">2022-04-09T03:25:24Z</dcterms:modified>
</cp:coreProperties>
</file>